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1" r:id="rId3"/>
    <p:sldId id="274" r:id="rId4"/>
    <p:sldId id="275" r:id="rId5"/>
    <p:sldId id="276" r:id="rId6"/>
    <p:sldId id="258" r:id="rId7"/>
    <p:sldId id="277" r:id="rId8"/>
    <p:sldId id="257" r:id="rId9"/>
    <p:sldId id="259" r:id="rId10"/>
    <p:sldId id="263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73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66"/>
  </p:normalViewPr>
  <p:slideViewPr>
    <p:cSldViewPr snapToGrid="0" snapToObjects="1">
      <p:cViewPr varScale="1">
        <p:scale>
          <a:sx n="76" d="100"/>
          <a:sy n="76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794E-5870-644D-BD70-11A15833E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93BAB-E7CD-934E-98F8-892F3F97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Du</a:t>
            </a:r>
          </a:p>
        </p:txBody>
      </p:sp>
    </p:spTree>
    <p:extLst>
      <p:ext uri="{BB962C8B-B14F-4D97-AF65-F5344CB8AC3E}">
        <p14:creationId xmlns:p14="http://schemas.microsoft.com/office/powerpoint/2010/main" val="327294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CE1F-BE13-8349-BD12-D5A6A34E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4DF4-387E-9D46-9599-D7C7EB4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8623131" cy="3101983"/>
          </a:xfrm>
        </p:spPr>
        <p:txBody>
          <a:bodyPr>
            <a:normAutofit/>
          </a:bodyPr>
          <a:lstStyle/>
          <a:p>
            <a:r>
              <a:rPr lang="en-US" sz="3200" dirty="0"/>
              <a:t>13038 Rows</a:t>
            </a:r>
          </a:p>
          <a:p>
            <a:r>
              <a:rPr lang="en-US" sz="3200" dirty="0"/>
              <a:t>12590 with ranking</a:t>
            </a:r>
          </a:p>
          <a:p>
            <a:r>
              <a:rPr lang="en-US" sz="3200" dirty="0"/>
              <a:t>11029 in 'Clothing Shoes &amp; Jewelry’ category</a:t>
            </a:r>
          </a:p>
        </p:txBody>
      </p:sp>
    </p:spTree>
    <p:extLst>
      <p:ext uri="{BB962C8B-B14F-4D97-AF65-F5344CB8AC3E}">
        <p14:creationId xmlns:p14="http://schemas.microsoft.com/office/powerpoint/2010/main" val="284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B110569-6EB2-4F46-A12B-FA17D3501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08097"/>
              </p:ext>
            </p:extLst>
          </p:nvPr>
        </p:nvGraphicFramePr>
        <p:xfrm>
          <a:off x="2966296" y="708864"/>
          <a:ext cx="5655189" cy="5662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4973">
                  <a:extLst>
                    <a:ext uri="{9D8B030D-6E8A-4147-A177-3AD203B41FA5}">
                      <a16:colId xmlns:a16="http://schemas.microsoft.com/office/drawing/2014/main" val="3778521459"/>
                    </a:ext>
                  </a:extLst>
                </a:gridCol>
                <a:gridCol w="1750216">
                  <a:extLst>
                    <a:ext uri="{9D8B030D-6E8A-4147-A177-3AD203B41FA5}">
                      <a16:colId xmlns:a16="http://schemas.microsoft.com/office/drawing/2014/main" val="3164363528"/>
                    </a:ext>
                  </a:extLst>
                </a:gridCol>
              </a:tblGrid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Rating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09771408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review_count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46597900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1Star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474014538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2Star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63867076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3Star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57554904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4Star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6578336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5Star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38601447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style_count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59159159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days_since_launch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461944329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weight_ounces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1331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554441033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volume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3983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3266546645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min_price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570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9047858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amazon_rank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22769069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1BE2320-0D4F-FE44-87D6-18741CE6C8AB}"/>
              </a:ext>
            </a:extLst>
          </p:cNvPr>
          <p:cNvSpPr/>
          <p:nvPr/>
        </p:nvSpPr>
        <p:spPr>
          <a:xfrm>
            <a:off x="7635834" y="4999512"/>
            <a:ext cx="1223158" cy="6412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D6ED-65BE-544E-BBA0-3751677E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volume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8A79-90E4-C343-AA2C-8006F0F6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6719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52347-1979-734C-9BAD-3488E6CB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67" y="2638044"/>
            <a:ext cx="6070600" cy="3670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9C2CD8-C200-2B4C-9EE3-3B2242EFBE56}"/>
              </a:ext>
            </a:extLst>
          </p:cNvPr>
          <p:cNvSpPr/>
          <p:nvPr/>
        </p:nvSpPr>
        <p:spPr>
          <a:xfrm>
            <a:off x="9349285" y="2950578"/>
            <a:ext cx="1223158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C9DE3-F19B-CD4B-8642-6A6EF797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61" y="2950578"/>
            <a:ext cx="5069110" cy="3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1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1399-F384-2D46-A9B9-5D2481DB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Volume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11CE4-8183-AE45-9416-4F9AC2DFB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816" y="2695278"/>
            <a:ext cx="5703807" cy="361645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FD781D-66AD-2E46-AB8E-2ED4286E513A}"/>
              </a:ext>
            </a:extLst>
          </p:cNvPr>
          <p:cNvSpPr/>
          <p:nvPr/>
        </p:nvSpPr>
        <p:spPr>
          <a:xfrm>
            <a:off x="9135465" y="3115733"/>
            <a:ext cx="1223158" cy="728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343B2-A033-814D-B47C-9DDAEAAF4C52}"/>
              </a:ext>
            </a:extLst>
          </p:cNvPr>
          <p:cNvSpPr/>
          <p:nvPr/>
        </p:nvSpPr>
        <p:spPr>
          <a:xfrm>
            <a:off x="2231136" y="2513403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9303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4326B-C8DD-A049-9F85-B8F240D3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41" y="2882734"/>
            <a:ext cx="5364592" cy="37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3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60C6-6FAC-8A4D-B1EF-01A9420C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A501-27BB-FC4E-A3C4-AAF32CB1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20% Testing</a:t>
            </a:r>
          </a:p>
          <a:p>
            <a:r>
              <a:rPr lang="en-US" sz="2800" dirty="0"/>
              <a:t>20% Validation</a:t>
            </a:r>
          </a:p>
          <a:p>
            <a:r>
              <a:rPr lang="en-US" sz="2800" dirty="0"/>
              <a:t>60% Training</a:t>
            </a:r>
          </a:p>
        </p:txBody>
      </p:sp>
    </p:spTree>
    <p:extLst>
      <p:ext uri="{BB962C8B-B14F-4D97-AF65-F5344CB8AC3E}">
        <p14:creationId xmlns:p14="http://schemas.microsoft.com/office/powerpoint/2010/main" val="399084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45-E625-C443-85AF-D2087569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0A30-D9AE-904C-A197-6F16C6CF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33" y="2472267"/>
            <a:ext cx="9973734" cy="3640665"/>
          </a:xfrm>
        </p:spPr>
        <p:txBody>
          <a:bodyPr>
            <a:normAutofit/>
          </a:bodyPr>
          <a:lstStyle/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</a:t>
            </a:r>
            <a:r>
              <a:rPr lang="en-US" sz="2800" dirty="0"/>
              <a:t>: </a:t>
            </a:r>
            <a:r>
              <a:rPr lang="en-US" sz="2800" b="1" dirty="0"/>
              <a:t>0.247</a:t>
            </a:r>
          </a:p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RMSE: 1777604.940</a:t>
            </a:r>
          </a:p>
          <a:p>
            <a:r>
              <a:rPr lang="en-US" sz="2800" dirty="0"/>
              <a:t>Squared terms regression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 </a:t>
            </a:r>
            <a:r>
              <a:rPr lang="en-US" sz="2800" dirty="0"/>
              <a:t>: </a:t>
            </a:r>
            <a:r>
              <a:rPr lang="en-US" sz="2800" b="1" dirty="0"/>
              <a:t>0.304</a:t>
            </a:r>
          </a:p>
          <a:p>
            <a:r>
              <a:rPr lang="en-US" sz="2800" dirty="0"/>
              <a:t>Squared terms regression score </a:t>
            </a:r>
            <a:r>
              <a:rPr lang="en-US" sz="2800" dirty="0" err="1"/>
              <a:t>val</a:t>
            </a:r>
            <a:r>
              <a:rPr lang="en-US" sz="2800" dirty="0"/>
              <a:t> RMSE: 1709181.702</a:t>
            </a:r>
          </a:p>
          <a:p>
            <a:endParaRPr lang="en-US" sz="2800" dirty="0"/>
          </a:p>
          <a:p>
            <a:r>
              <a:rPr lang="en-US" sz="2800" dirty="0"/>
              <a:t>Chose </a:t>
            </a:r>
            <a:r>
              <a:rPr lang="en-US" sz="2800" b="1" dirty="0"/>
              <a:t>Squared Terms</a:t>
            </a:r>
          </a:p>
        </p:txBody>
      </p:sp>
    </p:spTree>
    <p:extLst>
      <p:ext uri="{BB962C8B-B14F-4D97-AF65-F5344CB8AC3E}">
        <p14:creationId xmlns:p14="http://schemas.microsoft.com/office/powerpoint/2010/main" val="53192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D6E6-F2F4-1448-951B-D1AF3523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</a:t>
            </a:r>
            <a:br>
              <a:rPr lang="en-US" dirty="0"/>
            </a:br>
            <a:r>
              <a:rPr lang="en-US" dirty="0"/>
              <a:t>on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E294-DEA0-0040-BC23-82A8D846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455334"/>
            <a:ext cx="4059935" cy="3284694"/>
          </a:xfrm>
        </p:spPr>
        <p:txBody>
          <a:bodyPr>
            <a:normAutofit/>
          </a:bodyPr>
          <a:lstStyle/>
          <a:p>
            <a:r>
              <a:rPr lang="en-US" sz="2000" dirty="0"/>
              <a:t>Trained on the 80% training data, tested on 20% test data</a:t>
            </a:r>
          </a:p>
          <a:p>
            <a:r>
              <a:rPr lang="en-US" sz="2000" dirty="0"/>
              <a:t>Squared terms regression </a:t>
            </a:r>
            <a:r>
              <a:rPr lang="en-US" sz="2000" dirty="0" err="1"/>
              <a:t>val</a:t>
            </a:r>
            <a:r>
              <a:rPr lang="en-US" sz="2000" dirty="0"/>
              <a:t> R</a:t>
            </a:r>
            <a:r>
              <a:rPr lang="en-US" sz="2000" baseline="30000" dirty="0"/>
              <a:t>2 </a:t>
            </a:r>
            <a:r>
              <a:rPr lang="en-US" sz="2000" dirty="0"/>
              <a:t>: 0.284</a:t>
            </a:r>
          </a:p>
          <a:p>
            <a:r>
              <a:rPr lang="en-US" sz="2000" dirty="0"/>
              <a:t>Squared terms regression score test RMSE: 1711967.724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5AB79-DA01-4F4A-9DCB-2C24C081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57" y="2153412"/>
            <a:ext cx="5727531" cy="40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354-511C-474E-929C-857AE5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with polynomials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D007-F01B-F04B-A861-119547D6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67" y="2638044"/>
            <a:ext cx="8606197" cy="3728889"/>
          </a:xfrm>
        </p:spPr>
        <p:txBody>
          <a:bodyPr>
            <a:normAutofit/>
          </a:bodyPr>
          <a:lstStyle/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=True)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</a:t>
            </a:r>
            <a:r>
              <a:rPr lang="en-US" sz="2400" baseline="30000" dirty="0"/>
              <a:t>2 </a:t>
            </a:r>
            <a:r>
              <a:rPr lang="en-US" sz="2400" dirty="0"/>
              <a:t>: 0.231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1797072.029</a:t>
            </a:r>
          </a:p>
          <a:p>
            <a:pPr lvl="1"/>
            <a:endParaRPr lang="en-US" sz="2400" dirty="0"/>
          </a:p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=False)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</a:t>
            </a:r>
            <a:r>
              <a:rPr lang="en-US" sz="2400" baseline="30000" dirty="0"/>
              <a:t>2 </a:t>
            </a:r>
            <a:r>
              <a:rPr lang="en-US" sz="2400" dirty="0"/>
              <a:t>: 0.268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1752478.091</a:t>
            </a:r>
          </a:p>
        </p:txBody>
      </p:sp>
    </p:spTree>
    <p:extLst>
      <p:ext uri="{BB962C8B-B14F-4D97-AF65-F5344CB8AC3E}">
        <p14:creationId xmlns:p14="http://schemas.microsoft.com/office/powerpoint/2010/main" val="164538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137D-B7BC-B942-B85F-D92CA103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</a:t>
            </a:r>
            <a:r>
              <a:rPr lang="en-US" dirty="0" err="1"/>
              <a:t>kfold</a:t>
            </a:r>
            <a:r>
              <a:rPr lang="en-US" dirty="0"/>
              <a:t> &amp; 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EC6C-F76A-C54D-BA87-24E3626F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36164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5 sets, shuffled</a:t>
            </a:r>
          </a:p>
          <a:p>
            <a:pPr lvl="1"/>
            <a:r>
              <a:rPr lang="en-US" sz="2000" dirty="0"/>
              <a:t>Basic Linear Regression</a:t>
            </a:r>
          </a:p>
          <a:p>
            <a:pPr lvl="1"/>
            <a:r>
              <a:rPr lang="en-US" sz="2000" dirty="0"/>
              <a:t>Ridge with alpha = 1</a:t>
            </a:r>
          </a:p>
          <a:p>
            <a:r>
              <a:rPr lang="en-US" sz="2400" dirty="0"/>
              <a:t>LR scores: [0.29948,  -46.212056,  0.29036, 0.2856156, 0.31393]</a:t>
            </a:r>
          </a:p>
          <a:p>
            <a:r>
              <a:rPr lang="en-US" sz="2400" dirty="0"/>
              <a:t>Ridge scores:[0.2994170,  -46.23560,  0.290255, 0.285927, 0.314192]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50C97-AE1C-6245-BE50-04725A1A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28" y="5538147"/>
            <a:ext cx="5750557" cy="8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BB91-A726-1E47-9412-908F22C1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with alpha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1BEA-940D-0E41-B864-D5B13B2D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421" y="2339440"/>
            <a:ext cx="8286443" cy="3871356"/>
          </a:xfrm>
        </p:spPr>
        <p:txBody>
          <a:bodyPr>
            <a:noAutofit/>
          </a:bodyPr>
          <a:lstStyle/>
          <a:p>
            <a:r>
              <a:rPr lang="en-US" sz="3200" dirty="0"/>
              <a:t>Alphas from 0.0003 to 10000 </a:t>
            </a:r>
            <a:r>
              <a:rPr lang="en-US" sz="3600" dirty="0"/>
              <a:t>(</a:t>
            </a:r>
            <a:r>
              <a:rPr lang="en-US" sz="3200" dirty="0"/>
              <a:t>500 step increments)</a:t>
            </a:r>
            <a:endParaRPr lang="en-US" sz="2800" dirty="0"/>
          </a:p>
          <a:p>
            <a:r>
              <a:rPr lang="en-US" sz="3200" dirty="0"/>
              <a:t>Standardized</a:t>
            </a:r>
          </a:p>
          <a:p>
            <a:r>
              <a:rPr lang="en-US" sz="3200" dirty="0"/>
              <a:t>Ideal Alpha Values:</a:t>
            </a:r>
          </a:p>
          <a:p>
            <a:pPr lvl="1"/>
            <a:r>
              <a:rPr lang="en-US" sz="2800" dirty="0"/>
              <a:t>Lasso: 10,000.0</a:t>
            </a:r>
          </a:p>
          <a:p>
            <a:pPr lvl="1"/>
            <a:r>
              <a:rPr lang="en-US" sz="2800" dirty="0"/>
              <a:t>Ridge: 3,557.15020682 </a:t>
            </a:r>
          </a:p>
          <a:p>
            <a:pPr lvl="1"/>
            <a:r>
              <a:rPr lang="en-US" sz="2800" dirty="0" err="1"/>
              <a:t>ElasticNet</a:t>
            </a:r>
            <a:r>
              <a:rPr lang="en-US" sz="2800" dirty="0"/>
              <a:t>: 1.18071284</a:t>
            </a:r>
          </a:p>
        </p:txBody>
      </p:sp>
    </p:spTree>
    <p:extLst>
      <p:ext uri="{BB962C8B-B14F-4D97-AF65-F5344CB8AC3E}">
        <p14:creationId xmlns:p14="http://schemas.microsoft.com/office/powerpoint/2010/main" val="31376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4E0-907E-A544-8439-24DB2DF0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16607-5F1E-3D4C-85D1-5F510C21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31" y="324018"/>
            <a:ext cx="8775700" cy="6070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165DEF-49C4-B146-AC80-B20C65F79289}"/>
              </a:ext>
            </a:extLst>
          </p:cNvPr>
          <p:cNvSpPr/>
          <p:nvPr/>
        </p:nvSpPr>
        <p:spPr>
          <a:xfrm>
            <a:off x="1117600" y="1507067"/>
            <a:ext cx="2370667" cy="646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64856-66CD-4B42-BDD8-DFB780CFBE94}"/>
              </a:ext>
            </a:extLst>
          </p:cNvPr>
          <p:cNvSpPr txBox="1">
            <a:spLocks/>
          </p:cNvSpPr>
          <p:nvPr/>
        </p:nvSpPr>
        <p:spPr bwMode="black">
          <a:xfrm>
            <a:off x="1602631" y="2573339"/>
            <a:ext cx="8507700" cy="15262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PAGE PLACEMENT MATTERS</a:t>
            </a:r>
          </a:p>
        </p:txBody>
      </p:sp>
    </p:spTree>
    <p:extLst>
      <p:ext uri="{BB962C8B-B14F-4D97-AF65-F5344CB8AC3E}">
        <p14:creationId xmlns:p14="http://schemas.microsoft.com/office/powerpoint/2010/main" val="2632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A52-196A-0E43-B49B-28E8D83D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LASSOcv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E68B-E962-EC4D-B69C-ACB51F7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740" y="2614293"/>
            <a:ext cx="2998059" cy="3430907"/>
          </a:xfrm>
        </p:spPr>
        <p:txBody>
          <a:bodyPr>
            <a:normAutofit/>
          </a:bodyPr>
          <a:lstStyle/>
          <a:p>
            <a:r>
              <a:rPr lang="en-US" sz="2800" dirty="0"/>
              <a:t>Tested alphas between 0.003 to 100,000</a:t>
            </a:r>
          </a:p>
          <a:p>
            <a:r>
              <a:rPr lang="en-US" sz="2800" dirty="0"/>
              <a:t>Best Alpha: 6080.2242</a:t>
            </a:r>
          </a:p>
          <a:p>
            <a:r>
              <a:rPr lang="en-US" sz="2800" dirty="0"/>
              <a:t>R</a:t>
            </a:r>
            <a:r>
              <a:rPr lang="en-US" sz="2800" baseline="30000" dirty="0"/>
              <a:t>2 </a:t>
            </a:r>
            <a:r>
              <a:rPr lang="en-US" sz="2800" dirty="0"/>
              <a:t>: 0.28292</a:t>
            </a:r>
          </a:p>
          <a:p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960E9-3D3A-A340-884B-3FD6FFDB0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74359"/>
              </p:ext>
            </p:extLst>
          </p:nvPr>
        </p:nvGraphicFramePr>
        <p:xfrm>
          <a:off x="4114799" y="2438401"/>
          <a:ext cx="7382935" cy="3809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8871">
                  <a:extLst>
                    <a:ext uri="{9D8B030D-6E8A-4147-A177-3AD203B41FA5}">
                      <a16:colId xmlns:a16="http://schemas.microsoft.com/office/drawing/2014/main" val="1115153625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1063707723"/>
                    </a:ext>
                  </a:extLst>
                </a:gridCol>
                <a:gridCol w="421882">
                  <a:extLst>
                    <a:ext uri="{9D8B030D-6E8A-4147-A177-3AD203B41FA5}">
                      <a16:colId xmlns:a16="http://schemas.microsoft.com/office/drawing/2014/main" val="2939773257"/>
                    </a:ext>
                  </a:extLst>
                </a:gridCol>
                <a:gridCol w="2350484">
                  <a:extLst>
                    <a:ext uri="{9D8B030D-6E8A-4147-A177-3AD203B41FA5}">
                      <a16:colId xmlns:a16="http://schemas.microsoft.com/office/drawing/2014/main" val="1771010953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3367425535"/>
                    </a:ext>
                  </a:extLst>
                </a:gridCol>
              </a:tblGrid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-2402178.9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1486880.92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9628906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5390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1Star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29098.2997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21442.3024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42595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2838317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-22090.441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6707329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356972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-361469.32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228504.667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064483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-314886.94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190000.581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97343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557210.006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-343440.64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270275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-458083.38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377019.578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70061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min_price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41709.1034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min_price**2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20840.8016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8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8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DB2-FB06-2346-8122-16257DD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62220-1B5C-EB4B-982F-F2640360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5" y="3519355"/>
            <a:ext cx="3469574" cy="1138088"/>
          </a:xfrm>
        </p:spPr>
        <p:txBody>
          <a:bodyPr>
            <a:normAutofit/>
          </a:bodyPr>
          <a:lstStyle/>
          <a:p>
            <a:r>
              <a:rPr lang="en-US" sz="3600" dirty="0"/>
              <a:t>R^2: 0.417585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702B7-7CEA-664F-ABFF-A74C6A20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74" y="2638045"/>
            <a:ext cx="5803900" cy="40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CEC-52F6-A040-BC0C-CBABE81C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BED5-714A-AA4F-AFB7-B82A009B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533F2-9C17-1F4C-96ED-3CFBF021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33" y="710243"/>
            <a:ext cx="7193292" cy="486352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EAE11E-1AAB-D641-89DD-B6498751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7" y="803376"/>
            <a:ext cx="5388864" cy="4677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588E3-DCC6-9A43-9EB4-D029D833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414" r="2708" b="23684"/>
          <a:stretch/>
        </p:blipFill>
        <p:spPr>
          <a:xfrm>
            <a:off x="520576" y="2419028"/>
            <a:ext cx="11519024" cy="29110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62D931-8837-6649-A735-98723FF59EA5}"/>
              </a:ext>
            </a:extLst>
          </p:cNvPr>
          <p:cNvSpPr/>
          <p:nvPr/>
        </p:nvSpPr>
        <p:spPr>
          <a:xfrm>
            <a:off x="520576" y="2578235"/>
            <a:ext cx="11185449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F20538-4F3D-AA42-9F67-3A5754BFD8F0}"/>
              </a:ext>
            </a:extLst>
          </p:cNvPr>
          <p:cNvSpPr/>
          <p:nvPr/>
        </p:nvSpPr>
        <p:spPr>
          <a:xfrm>
            <a:off x="520578" y="3954140"/>
            <a:ext cx="11185447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98EC6C-1B2B-8D44-9CEA-87496FE6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817" y="169333"/>
            <a:ext cx="7460050" cy="64126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C3C1F-34C6-C842-AFC0-5E06C666AA55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316310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7186E-2AA9-7C47-ABE0-1EDA511F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85" y="0"/>
            <a:ext cx="74688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A92B1-C72D-5243-A8FC-839663E2D3FF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250833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1076D-0CFD-924B-BDD9-42E2D4CB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52" y="599665"/>
            <a:ext cx="5544181" cy="55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1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D519C-873F-B744-92DF-4E6E1B59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9" t="-1" b="8185"/>
          <a:stretch/>
        </p:blipFill>
        <p:spPr>
          <a:xfrm>
            <a:off x="440266" y="540900"/>
            <a:ext cx="9855202" cy="1851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0DCC8-0971-E74C-9899-E6505951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08"/>
          <a:stretch/>
        </p:blipFill>
        <p:spPr>
          <a:xfrm>
            <a:off x="1141406" y="2567276"/>
            <a:ext cx="9798480" cy="1953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2EB8A-5CE4-9649-A4E2-450025E9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62" y="4696158"/>
            <a:ext cx="9011220" cy="18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C431BB-AA48-0845-ADEF-649A3D7FE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C6409-35B6-D94E-ADE1-11BA0000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253476"/>
            <a:ext cx="3942798" cy="394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CB3507-58B3-724D-A90B-A727E916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33" y="1470244"/>
            <a:ext cx="4269783" cy="42697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3D3E6B-6B1A-4749-B0F0-6EC5790A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716" y="3098716"/>
            <a:ext cx="3759284" cy="375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C0A6-F880-9242-8A42-5D461337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711" y="2671948"/>
            <a:ext cx="8654578" cy="3471840"/>
          </a:xfrm>
        </p:spPr>
        <p:txBody>
          <a:bodyPr numCol="2">
            <a:normAutofit/>
          </a:bodyPr>
          <a:lstStyle/>
          <a:p>
            <a:r>
              <a:rPr lang="en-US" sz="3200" dirty="0"/>
              <a:t>Rating</a:t>
            </a:r>
          </a:p>
          <a:p>
            <a:r>
              <a:rPr lang="en-US" sz="3200" dirty="0"/>
              <a:t>Price</a:t>
            </a:r>
          </a:p>
          <a:p>
            <a:r>
              <a:rPr lang="en-US" sz="3200" dirty="0"/>
              <a:t>Review Count </a:t>
            </a:r>
          </a:p>
          <a:p>
            <a:r>
              <a:rPr lang="en-US" sz="3200" dirty="0"/>
              <a:t>1- 5 Star Counts (individually)</a:t>
            </a:r>
          </a:p>
          <a:p>
            <a:r>
              <a:rPr lang="en-US" sz="3200" dirty="0"/>
              <a:t>Number of variations</a:t>
            </a:r>
          </a:p>
          <a:p>
            <a:r>
              <a:rPr lang="en-US" sz="3200" dirty="0"/>
              <a:t>Days Since Launch </a:t>
            </a:r>
          </a:p>
          <a:p>
            <a:r>
              <a:rPr lang="en-US" sz="3200" dirty="0"/>
              <a:t>Weight (in ounces) </a:t>
            </a:r>
          </a:p>
          <a:p>
            <a:r>
              <a:rPr lang="en-US" sz="3200" dirty="0"/>
              <a:t>Volume </a:t>
            </a:r>
          </a:p>
          <a:p>
            <a:r>
              <a:rPr lang="en-US" sz="3200" b="1" dirty="0"/>
              <a:t>Amazon Rank</a:t>
            </a:r>
            <a:r>
              <a:rPr lang="en-US" sz="3200" dirty="0"/>
              <a:t> (label)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05605-811C-4B4C-B040-6A04C4A6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FEATURES observed</a:t>
            </a:r>
          </a:p>
        </p:txBody>
      </p:sp>
    </p:spTree>
    <p:extLst>
      <p:ext uri="{BB962C8B-B14F-4D97-AF65-F5344CB8AC3E}">
        <p14:creationId xmlns:p14="http://schemas.microsoft.com/office/powerpoint/2010/main" val="28376011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91</TotalTime>
  <Words>439</Words>
  <Application>Microsoft Macintosh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Gill Sans MT</vt:lpstr>
      <vt:lpstr>Parcel</vt:lpstr>
      <vt:lpstr>Amazon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observed</vt:lpstr>
      <vt:lpstr>Process of elimination</vt:lpstr>
      <vt:lpstr>PowerPoint Presentation</vt:lpstr>
      <vt:lpstr>With volume feature</vt:lpstr>
      <vt:lpstr>Without Volume feature</vt:lpstr>
      <vt:lpstr>Set-up</vt:lpstr>
      <vt:lpstr>Simple linear regression</vt:lpstr>
      <vt:lpstr>Simple linear regression  on test data</vt:lpstr>
      <vt:lpstr>Simple linear regression with polynomials</vt:lpstr>
      <vt:lpstr>Incorporating kfold &amp; ridge</vt:lpstr>
      <vt:lpstr>Regularization with alpha testing</vt:lpstr>
      <vt:lpstr>LASSOcv</vt:lpstr>
      <vt:lpstr>Random forest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</dc:creator>
  <cp:lastModifiedBy>Michael Du</cp:lastModifiedBy>
  <cp:revision>14</cp:revision>
  <dcterms:created xsi:type="dcterms:W3CDTF">2018-02-02T07:57:41Z</dcterms:created>
  <dcterms:modified xsi:type="dcterms:W3CDTF">2018-02-02T09:29:16Z</dcterms:modified>
</cp:coreProperties>
</file>